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486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D983-6E57-4948-8702-BE2502730C3C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F554-37CD-40D8-AB82-88A8D7EDB9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156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D983-6E57-4948-8702-BE2502730C3C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F554-37CD-40D8-AB82-88A8D7EDB9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700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D983-6E57-4948-8702-BE2502730C3C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F554-37CD-40D8-AB82-88A8D7EDB9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072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D983-6E57-4948-8702-BE2502730C3C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F554-37CD-40D8-AB82-88A8D7EDB9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06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D983-6E57-4948-8702-BE2502730C3C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F554-37CD-40D8-AB82-88A8D7EDB9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691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D983-6E57-4948-8702-BE2502730C3C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F554-37CD-40D8-AB82-88A8D7EDB9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419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D983-6E57-4948-8702-BE2502730C3C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F554-37CD-40D8-AB82-88A8D7EDB9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07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D983-6E57-4948-8702-BE2502730C3C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F554-37CD-40D8-AB82-88A8D7EDB9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874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D983-6E57-4948-8702-BE2502730C3C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F554-37CD-40D8-AB82-88A8D7EDB9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88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D983-6E57-4948-8702-BE2502730C3C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F554-37CD-40D8-AB82-88A8D7EDB9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96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D983-6E57-4948-8702-BE2502730C3C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EF554-37CD-40D8-AB82-88A8D7EDB9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874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DD983-6E57-4948-8702-BE2502730C3C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EF554-37CD-40D8-AB82-88A8D7EDB9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28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사각형 117"/>
          <p:cNvSpPr/>
          <p:nvPr/>
        </p:nvSpPr>
        <p:spPr>
          <a:xfrm>
            <a:off x="292101" y="5014955"/>
            <a:ext cx="11581956" cy="170495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8219021" y="666600"/>
            <a:ext cx="3721910" cy="416418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92101" y="652282"/>
            <a:ext cx="7243232" cy="416418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802504" y="1526410"/>
            <a:ext cx="1176130" cy="1363103"/>
            <a:chOff x="589580" y="559481"/>
            <a:chExt cx="1377684" cy="159669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580" y="559481"/>
              <a:ext cx="1377683" cy="1596699"/>
            </a:xfrm>
            <a:prstGeom prst="rect">
              <a:avLst/>
            </a:prstGeom>
          </p:spPr>
        </p:pic>
        <p:pic>
          <p:nvPicPr>
            <p:cNvPr id="1030" name="Picture 6" descr="The Majestic Monitor guide to Twitter - Majestic Monito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439" y="594746"/>
              <a:ext cx="479824" cy="479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589580" y="1234637"/>
              <a:ext cx="1377684" cy="430887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100" b="1" smtClean="0">
                  <a:solidFill>
                    <a:schemeClr val="bg1"/>
                  </a:solidFill>
                </a:rPr>
                <a:t>슴슴한</a:t>
              </a:r>
              <a:r>
                <a:rPr lang="en-US" altLang="ko-KR" sz="1100" b="1" smtClean="0">
                  <a:solidFill>
                    <a:schemeClr val="bg1"/>
                  </a:solidFill>
                </a:rPr>
                <a:t>,</a:t>
              </a:r>
              <a:r>
                <a:rPr lang="ko-KR" altLang="en-US" sz="1100" b="1" smtClean="0">
                  <a:solidFill>
                    <a:schemeClr val="bg1"/>
                  </a:solidFill>
                </a:rPr>
                <a:t> 간장게장</a:t>
              </a:r>
              <a:r>
                <a:rPr lang="en-US" altLang="ko-KR" sz="1100" b="1" smtClean="0">
                  <a:solidFill>
                    <a:schemeClr val="bg1"/>
                  </a:solidFill>
                </a:rPr>
                <a:t>,</a:t>
              </a:r>
              <a:r>
                <a:rPr lang="ko-KR" altLang="en-US" sz="1100" b="1" smtClean="0">
                  <a:solidFill>
                    <a:schemeClr val="bg1"/>
                  </a:solidFill>
                </a:rPr>
                <a:t>맛집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059431" y="2067143"/>
            <a:ext cx="1856108" cy="1363103"/>
            <a:chOff x="2049155" y="550103"/>
            <a:chExt cx="2174190" cy="1596699"/>
          </a:xfrm>
        </p:grpSpPr>
        <p:grpSp>
          <p:nvGrpSpPr>
            <p:cNvPr id="13" name="그룹 12"/>
            <p:cNvGrpSpPr/>
            <p:nvPr/>
          </p:nvGrpSpPr>
          <p:grpSpPr>
            <a:xfrm>
              <a:off x="2049155" y="550103"/>
              <a:ext cx="2174190" cy="1596699"/>
              <a:chOff x="4577675" y="354157"/>
              <a:chExt cx="4096902" cy="3008716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4"/>
              <a:srcRect l="35378"/>
              <a:stretch/>
            </p:blipFill>
            <p:spPr>
              <a:xfrm>
                <a:off x="4577675" y="421891"/>
                <a:ext cx="3976561" cy="2940982"/>
              </a:xfrm>
              <a:prstGeom prst="rect">
                <a:avLst/>
              </a:prstGeom>
            </p:spPr>
          </p:pic>
          <p:pic>
            <p:nvPicPr>
              <p:cNvPr id="1028" name="Picture 4" descr="Was it a mistake for Instagram to sell to Facebook? | Mobile Dev Memo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1555" y="354157"/>
                <a:ext cx="603022" cy="5980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2049155" y="1217648"/>
              <a:ext cx="2110326" cy="261610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 b="1">
                  <a:solidFill>
                    <a:schemeClr val="bg1"/>
                  </a:solidFill>
                </a:defRPr>
              </a:lvl1pPr>
            </a:lstStyle>
            <a:p>
              <a:r>
                <a:rPr lang="ko-KR" altLang="en-US" smtClean="0"/>
                <a:t>매운맛</a:t>
              </a:r>
              <a:r>
                <a:rPr lang="en-US" altLang="ko-KR" smtClean="0"/>
                <a:t>,</a:t>
              </a:r>
              <a:r>
                <a:rPr lang="ko-KR" altLang="en-US" smtClean="0"/>
                <a:t> </a:t>
              </a:r>
              <a:r>
                <a:rPr lang="ko-KR" altLang="en-US"/>
                <a:t>쭈꾸미 </a:t>
              </a:r>
              <a:r>
                <a:rPr lang="ko-KR" altLang="en-US" smtClean="0"/>
                <a:t>볶음</a:t>
              </a:r>
              <a:r>
                <a:rPr lang="en-US" altLang="ko-KR" smtClean="0"/>
                <a:t>,</a:t>
              </a:r>
              <a:r>
                <a:rPr lang="ko-KR" altLang="en-US" smtClean="0"/>
                <a:t> 맛집</a:t>
              </a:r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339143" y="1080572"/>
            <a:ext cx="1214474" cy="1333576"/>
            <a:chOff x="4279811" y="584691"/>
            <a:chExt cx="1422599" cy="1562111"/>
          </a:xfrm>
        </p:grpSpPr>
        <p:grpSp>
          <p:nvGrpSpPr>
            <p:cNvPr id="12" name="그룹 11"/>
            <p:cNvGrpSpPr/>
            <p:nvPr/>
          </p:nvGrpSpPr>
          <p:grpSpPr>
            <a:xfrm>
              <a:off x="4279811" y="584691"/>
              <a:ext cx="1422598" cy="1562111"/>
              <a:chOff x="1185767" y="3738946"/>
              <a:chExt cx="2810499" cy="3086121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5767" y="3738947"/>
                <a:ext cx="2810499" cy="3086120"/>
              </a:xfrm>
              <a:prstGeom prst="rect">
                <a:avLst/>
              </a:prstGeom>
            </p:spPr>
          </p:pic>
          <p:pic>
            <p:nvPicPr>
              <p:cNvPr id="1032" name="Picture 8" descr="Facebook - 로그인 또는 가입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7035" y="3738946"/>
                <a:ext cx="449231" cy="4492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4279812" y="1234942"/>
              <a:ext cx="1422598" cy="430887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 b="1">
                  <a:solidFill>
                    <a:schemeClr val="bg1"/>
                  </a:solidFill>
                </a:defRPr>
              </a:lvl1pPr>
            </a:lstStyle>
            <a:p>
              <a:r>
                <a:rPr lang="ko-KR" altLang="en-US" smtClean="0"/>
                <a:t>뜨끈한</a:t>
              </a:r>
              <a:r>
                <a:rPr lang="en-US" altLang="ko-KR" smtClean="0"/>
                <a:t>,</a:t>
              </a:r>
              <a:r>
                <a:rPr lang="ko-KR" altLang="en-US" smtClean="0"/>
                <a:t> 칼국수</a:t>
              </a:r>
              <a:r>
                <a:rPr lang="en-US" altLang="ko-KR" smtClean="0"/>
                <a:t>,</a:t>
              </a:r>
              <a:r>
                <a:rPr lang="ko-KR" altLang="en-US" smtClean="0"/>
                <a:t> </a:t>
              </a:r>
              <a:r>
                <a:rPr lang="ko-KR" altLang="en-US"/>
                <a:t>맛집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010342" y="3339329"/>
            <a:ext cx="1801588" cy="1114305"/>
            <a:chOff x="2016691" y="2201460"/>
            <a:chExt cx="2110326" cy="1305263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47079" y="2201460"/>
              <a:ext cx="2049550" cy="1305263"/>
            </a:xfrm>
            <a:prstGeom prst="rect">
              <a:avLst/>
            </a:prstGeom>
          </p:spPr>
        </p:pic>
        <p:pic>
          <p:nvPicPr>
            <p:cNvPr id="23" name="Picture 4" descr="Was it a mistake for Instagram to sell to Facebook? | Mobile Dev Mem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6611" y="2201460"/>
              <a:ext cx="320018" cy="317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2016691" y="2813241"/>
              <a:ext cx="2110326" cy="430887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 b="1">
                  <a:solidFill>
                    <a:schemeClr val="bg1"/>
                  </a:solidFill>
                </a:defRPr>
              </a:lvl1pPr>
            </a:lstStyle>
            <a:p>
              <a:r>
                <a:rPr lang="ko-KR" altLang="en-US" smtClean="0"/>
                <a:t>비건 식당</a:t>
              </a:r>
              <a:r>
                <a:rPr lang="en-US" altLang="ko-KR" smtClean="0"/>
                <a:t>, </a:t>
              </a:r>
              <a:r>
                <a:rPr lang="ko-KR" altLang="en-US" smtClean="0"/>
                <a:t>너무 맛있어</a:t>
              </a:r>
              <a:r>
                <a:rPr lang="en-US" altLang="ko-KR" smtClean="0"/>
                <a:t>, </a:t>
              </a:r>
              <a:r>
                <a:rPr lang="ko-KR" altLang="en-US" smtClean="0"/>
                <a:t>또 가고 싶다</a:t>
              </a:r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38827" y="2450699"/>
            <a:ext cx="1202072" cy="1330884"/>
            <a:chOff x="571853" y="2168554"/>
            <a:chExt cx="1408071" cy="155895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1853" y="2168554"/>
              <a:ext cx="1377683" cy="155895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71853" y="2959268"/>
              <a:ext cx="1377684" cy="261610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100" b="1" smtClean="0">
                  <a:solidFill>
                    <a:schemeClr val="bg1"/>
                  </a:solidFill>
                </a:rPr>
                <a:t>반려동물</a:t>
              </a:r>
              <a:r>
                <a:rPr lang="en-US" altLang="ko-KR" sz="1100" b="1" smtClean="0">
                  <a:solidFill>
                    <a:schemeClr val="bg1"/>
                  </a:solidFill>
                </a:rPr>
                <a:t>,</a:t>
              </a:r>
              <a:r>
                <a:rPr lang="ko-KR" altLang="en-US" sz="1100" b="1" smtClean="0">
                  <a:solidFill>
                    <a:schemeClr val="bg1"/>
                  </a:solidFill>
                </a:rPr>
                <a:t> 카페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pic>
          <p:nvPicPr>
            <p:cNvPr id="25" name="Picture 6" descr="The Majestic Monitor guide to Twitter - Majestic Monito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0100" y="2182336"/>
              <a:ext cx="479824" cy="479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3050443" y="3487016"/>
            <a:ext cx="1214474" cy="974801"/>
            <a:chOff x="4849459" y="2752671"/>
            <a:chExt cx="1422599" cy="114185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49460" y="2752671"/>
              <a:ext cx="1422598" cy="1141853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849459" y="3364452"/>
              <a:ext cx="1422598" cy="261610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 b="1">
                  <a:solidFill>
                    <a:schemeClr val="bg1"/>
                  </a:solidFill>
                </a:defRPr>
              </a:lvl1pPr>
            </a:lstStyle>
            <a:p>
              <a:r>
                <a:rPr lang="ko-KR" altLang="en-US" smtClean="0"/>
                <a:t>휠체어</a:t>
              </a:r>
              <a:r>
                <a:rPr lang="en-US" altLang="ko-KR" smtClean="0"/>
                <a:t>,</a:t>
              </a:r>
              <a:r>
                <a:rPr lang="ko-KR" altLang="en-US" smtClean="0"/>
                <a:t> 맛집</a:t>
              </a:r>
              <a:endParaRPr lang="ko-KR" altLang="en-US"/>
            </a:p>
          </p:txBody>
        </p:sp>
        <p:pic>
          <p:nvPicPr>
            <p:cNvPr id="28" name="Picture 8" descr="Facebook - 로그인 또는 가입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4669" y="2768637"/>
              <a:ext cx="227388" cy="227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종이영수증 없애기' 대형 유통업체도 나선다 - 세이프타임즈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300" y="797573"/>
            <a:ext cx="1101764" cy="119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최근 왜 '파란 잉크 영수증'이 자주 보일까? - 중앙일보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850" y="1413304"/>
            <a:ext cx="1202502" cy="97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영수증 색깔이 이상해요! '파란색 영수증'이 늘어난 이유? | 뱅크샐러드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405" y="860617"/>
            <a:ext cx="1017234" cy="10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요새 눈에 띄는 '파란색 영수증'… 이게 뭔가요?-국민일보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557" y="1586183"/>
            <a:ext cx="1052578" cy="89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4502215" y="2989937"/>
            <a:ext cx="2050424" cy="1420608"/>
            <a:chOff x="431704" y="4128477"/>
            <a:chExt cx="3623981" cy="251082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31704" y="4128477"/>
              <a:ext cx="3623981" cy="2510825"/>
            </a:xfrm>
            <a:prstGeom prst="rect">
              <a:avLst/>
            </a:prstGeom>
          </p:spPr>
        </p:pic>
        <p:pic>
          <p:nvPicPr>
            <p:cNvPr id="1036" name="Picture 12" descr="Map, Pin, Point Icon With PNG And Vector #167164 - PNG Images - PNGi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0606" y="4410785"/>
              <a:ext cx="513906" cy="375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Map, Pin, Point Icon With PNG And Vector #167164 - PNG Images - PNGio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456" y="5571211"/>
              <a:ext cx="458099" cy="334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Map, Pin, Point Icon With PNG And Vector #167164 - PNG Images - PNGio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5919" y="5679628"/>
              <a:ext cx="458099" cy="334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2" descr="Map, Pin, Point Icon With PNG And Vector #167164 - PNG Images - PNGi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550" y="4499499"/>
              <a:ext cx="513906" cy="375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 descr="Map, Pin, Point Icon With PNG And Vector #167164 - PNG Images - PNGi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512" y="5392244"/>
              <a:ext cx="513906" cy="375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Map, Pin, Point Icon With PNG And Vector #167164 - PNG Images - PNGio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507" y="5482672"/>
              <a:ext cx="458099" cy="334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2" descr="Map, Pin, Point Icon With PNG And Vector #167164 - PNG Images - PNGio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79" y="4911287"/>
              <a:ext cx="458099" cy="334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2" descr="Map, Pin, Point Icon With PNG And Vector #167164 - PNG Images - PNGio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2761" y="4340243"/>
              <a:ext cx="458099" cy="334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/>
          <p:cNvSpPr txBox="1"/>
          <p:nvPr/>
        </p:nvSpPr>
        <p:spPr>
          <a:xfrm>
            <a:off x="1642750" y="4477876"/>
            <a:ext cx="14399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mtClean="0"/>
              <a:t>SNS </a:t>
            </a:r>
            <a:r>
              <a:rPr lang="ko-KR" altLang="en-US" sz="1100" b="1" smtClean="0"/>
              <a:t>취향 데이터</a:t>
            </a:r>
            <a:endParaRPr lang="ko-KR" altLang="en-US" sz="1100" b="1"/>
          </a:p>
        </p:txBody>
      </p:sp>
      <p:sp>
        <p:nvSpPr>
          <p:cNvPr id="59" name="TextBox 58"/>
          <p:cNvSpPr txBox="1"/>
          <p:nvPr/>
        </p:nvSpPr>
        <p:spPr>
          <a:xfrm>
            <a:off x="4971385" y="2413583"/>
            <a:ext cx="1324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/>
              <a:t>결제 내역 데이터</a:t>
            </a:r>
            <a:endParaRPr lang="ko-KR" altLang="en-US" sz="1100" b="1"/>
          </a:p>
        </p:txBody>
      </p:sp>
      <p:sp>
        <p:nvSpPr>
          <p:cNvPr id="60" name="TextBox 59"/>
          <p:cNvSpPr txBox="1"/>
          <p:nvPr/>
        </p:nvSpPr>
        <p:spPr>
          <a:xfrm>
            <a:off x="4882949" y="4404500"/>
            <a:ext cx="1450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/>
              <a:t>위치 정보 데이터</a:t>
            </a:r>
            <a:endParaRPr lang="ko-KR" altLang="en-US" sz="1100" b="1"/>
          </a:p>
        </p:txBody>
      </p:sp>
      <p:grpSp>
        <p:nvGrpSpPr>
          <p:cNvPr id="63" name="그룹 62"/>
          <p:cNvGrpSpPr/>
          <p:nvPr/>
        </p:nvGrpSpPr>
        <p:grpSpPr>
          <a:xfrm>
            <a:off x="8311013" y="820900"/>
            <a:ext cx="1587897" cy="1587897"/>
            <a:chOff x="9093592" y="56090"/>
            <a:chExt cx="1587897" cy="1587897"/>
          </a:xfrm>
        </p:grpSpPr>
        <p:pic>
          <p:nvPicPr>
            <p:cNvPr id="1050" name="Picture 26" descr="AI업계 11월 동향] ② 포브스 &quot;딥러닝 한계 명확&quot;... 대체할 새 AI 기술 소개 - 아주경제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093592" y="56090"/>
              <a:ext cx="1587897" cy="1587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9593766" y="136623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mtClean="0"/>
                <a:t>딥러닝</a:t>
              </a:r>
              <a:endParaRPr lang="ko-KR" altLang="en-US" sz="110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0079976" y="2818360"/>
            <a:ext cx="1794081" cy="1337312"/>
            <a:chOff x="9733525" y="2684867"/>
            <a:chExt cx="1794081" cy="1337312"/>
          </a:xfrm>
        </p:grpSpPr>
        <p:pic>
          <p:nvPicPr>
            <p:cNvPr id="51" name="Picture 24" descr="YOU ARE WHAT YOU…LISTEN TO.. “Tell me about the music you like and… | by  Nicc Johnson | Medium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4709" y="2684867"/>
              <a:ext cx="871714" cy="960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/>
            <p:cNvSpPr txBox="1"/>
            <p:nvPr/>
          </p:nvSpPr>
          <p:spPr>
            <a:xfrm>
              <a:off x="9733525" y="3760569"/>
              <a:ext cx="17940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mtClean="0"/>
                <a:t>취향 기반 개인 특화 모델</a:t>
              </a:r>
              <a:endParaRPr lang="ko-KR" altLang="en-US" sz="1100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8329742" y="2696317"/>
            <a:ext cx="1552551" cy="1520708"/>
            <a:chOff x="9149878" y="4953524"/>
            <a:chExt cx="1552551" cy="1520708"/>
          </a:xfrm>
        </p:grpSpPr>
        <p:pic>
          <p:nvPicPr>
            <p:cNvPr id="1052" name="Picture 28" descr="Cartoon Stick Man Drawing Conceptual Illustration Of Man Or Businessman..  Royalty Free Cliparts, Vectors, And Stock Illustration. Image 95742431.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49878" y="4953524"/>
              <a:ext cx="1552551" cy="1263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9456312" y="6212622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mtClean="0"/>
                <a:t>새로운 경험</a:t>
              </a:r>
              <a:endParaRPr lang="ko-KR" altLang="en-US" sz="1100"/>
            </a:p>
          </p:txBody>
        </p:sp>
      </p:grpSp>
      <p:sp>
        <p:nvSpPr>
          <p:cNvPr id="56" name="오른쪽 화살표 55"/>
          <p:cNvSpPr/>
          <p:nvPr/>
        </p:nvSpPr>
        <p:spPr>
          <a:xfrm>
            <a:off x="7573462" y="1235596"/>
            <a:ext cx="600452" cy="514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위로 굽은 화살표 67"/>
          <p:cNvSpPr/>
          <p:nvPr/>
        </p:nvSpPr>
        <p:spPr>
          <a:xfrm rot="10800000" flipH="1">
            <a:off x="10511523" y="1369234"/>
            <a:ext cx="741577" cy="826526"/>
          </a:xfrm>
          <a:prstGeom prst="bentUpArrow">
            <a:avLst>
              <a:gd name="adj1" fmla="val 37902"/>
              <a:gd name="adj2" fmla="val 37178"/>
              <a:gd name="adj3" fmla="val 32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오른쪽 화살표 81"/>
          <p:cNvSpPr/>
          <p:nvPr/>
        </p:nvSpPr>
        <p:spPr>
          <a:xfrm rot="10800000">
            <a:off x="9655918" y="3081689"/>
            <a:ext cx="600452" cy="514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오른쪽 화살표 82"/>
          <p:cNvSpPr/>
          <p:nvPr/>
        </p:nvSpPr>
        <p:spPr>
          <a:xfrm rot="10800000">
            <a:off x="7528355" y="3041812"/>
            <a:ext cx="600452" cy="514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5" name="그룹 84"/>
          <p:cNvGrpSpPr/>
          <p:nvPr/>
        </p:nvGrpSpPr>
        <p:grpSpPr>
          <a:xfrm>
            <a:off x="3185762" y="5296746"/>
            <a:ext cx="1794081" cy="1337312"/>
            <a:chOff x="9733525" y="2684867"/>
            <a:chExt cx="1794081" cy="1337312"/>
          </a:xfrm>
        </p:grpSpPr>
        <p:pic>
          <p:nvPicPr>
            <p:cNvPr id="86" name="Picture 24" descr="YOU ARE WHAT YOU…LISTEN TO.. “Tell me about the music you like and… | by  Nicc Johnson | Medium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4709" y="2684867"/>
              <a:ext cx="871714" cy="960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TextBox 86"/>
            <p:cNvSpPr txBox="1"/>
            <p:nvPr/>
          </p:nvSpPr>
          <p:spPr>
            <a:xfrm>
              <a:off x="9733525" y="3760569"/>
              <a:ext cx="17940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mtClean="0"/>
                <a:t>취향 기반 개인 특화 모델</a:t>
              </a:r>
              <a:endParaRPr lang="ko-KR" altLang="en-US" sz="1100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692831" y="185621"/>
            <a:ext cx="647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mtClean="0"/>
              <a:t>사용자 취향 데이터 수집 </a:t>
            </a:r>
            <a:r>
              <a:rPr lang="en-US" altLang="ko-KR" b="1" smtClean="0"/>
              <a:t>(SNS, </a:t>
            </a:r>
            <a:r>
              <a:rPr lang="ko-KR" altLang="en-US" b="1" smtClean="0"/>
              <a:t>결제 내역</a:t>
            </a:r>
            <a:r>
              <a:rPr lang="en-US" altLang="ko-KR" b="1" smtClean="0"/>
              <a:t>, </a:t>
            </a:r>
            <a:r>
              <a:rPr lang="ko-KR" altLang="en-US" b="1" smtClean="0"/>
              <a:t>위치 정보</a:t>
            </a:r>
            <a:r>
              <a:rPr lang="en-US" altLang="ko-KR" b="1" smtClean="0"/>
              <a:t>, ETC…)</a:t>
            </a:r>
            <a:endParaRPr lang="ko-KR" altLang="en-US" b="1"/>
          </a:p>
        </p:txBody>
      </p:sp>
      <p:grpSp>
        <p:nvGrpSpPr>
          <p:cNvPr id="73" name="그룹 72"/>
          <p:cNvGrpSpPr/>
          <p:nvPr/>
        </p:nvGrpSpPr>
        <p:grpSpPr>
          <a:xfrm>
            <a:off x="1231273" y="5074438"/>
            <a:ext cx="1313684" cy="1645469"/>
            <a:chOff x="1393993" y="5008869"/>
            <a:chExt cx="1313684" cy="1645469"/>
          </a:xfrm>
        </p:grpSpPr>
        <p:grpSp>
          <p:nvGrpSpPr>
            <p:cNvPr id="71" name="그룹 70"/>
            <p:cNvGrpSpPr/>
            <p:nvPr/>
          </p:nvGrpSpPr>
          <p:grpSpPr>
            <a:xfrm>
              <a:off x="1393993" y="5008869"/>
              <a:ext cx="1313684" cy="1313684"/>
              <a:chOff x="1424027" y="5158928"/>
              <a:chExt cx="1675897" cy="1675897"/>
            </a:xfrm>
          </p:grpSpPr>
          <p:pic>
            <p:nvPicPr>
              <p:cNvPr id="1054" name="Picture 30" descr="Young Man Searching On Website Isometric Concept Vector Illustration..  Royalty Free Cliparts, Vectors, And Stock Illustration. Image 111264819."/>
              <p:cNvPicPr>
                <a:picLocks noChangeAspect="1" noChangeArrowheads="1"/>
              </p:cNvPicPr>
              <p:nvPr/>
            </p:nvPicPr>
            <p:blipFill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4027" y="5158928"/>
                <a:ext cx="1675897" cy="1675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TextBox 69"/>
              <p:cNvSpPr txBox="1"/>
              <p:nvPr/>
            </p:nvSpPr>
            <p:spPr>
              <a:xfrm rot="20053627">
                <a:off x="1687491" y="6059022"/>
                <a:ext cx="7986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smtClean="0"/>
                  <a:t>근처 카페</a:t>
                </a:r>
                <a:endParaRPr lang="ko-KR" altLang="en-US" sz="1100" b="1"/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1462739" y="6285006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mtClean="0"/>
                <a:t>장소 검색</a:t>
              </a:r>
              <a:endParaRPr lang="ko-KR" altLang="en-US" b="1"/>
            </a:p>
          </p:txBody>
        </p:sp>
      </p:grpSp>
      <p:sp>
        <p:nvSpPr>
          <p:cNvPr id="93" name="오른쪽 화살표 92"/>
          <p:cNvSpPr/>
          <p:nvPr/>
        </p:nvSpPr>
        <p:spPr>
          <a:xfrm>
            <a:off x="2659998" y="5610748"/>
            <a:ext cx="600452" cy="514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20576" y="5403086"/>
            <a:ext cx="1186300" cy="821912"/>
          </a:xfrm>
          <a:prstGeom prst="rect">
            <a:avLst/>
          </a:prstGeom>
        </p:spPr>
      </p:pic>
      <p:sp>
        <p:nvSpPr>
          <p:cNvPr id="75" name="덧셈 기호 74"/>
          <p:cNvSpPr/>
          <p:nvPr/>
        </p:nvSpPr>
        <p:spPr>
          <a:xfrm>
            <a:off x="4645705" y="5598795"/>
            <a:ext cx="478892" cy="47889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4973908" y="6355866"/>
            <a:ext cx="18261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mtClean="0"/>
              <a:t>상호 및 위치 데이터 </a:t>
            </a:r>
            <a:r>
              <a:rPr lang="en-US" altLang="ko-KR" sz="1100" smtClean="0"/>
              <a:t>(POI)</a:t>
            </a:r>
            <a:endParaRPr lang="ko-KR" altLang="en-US" sz="1100"/>
          </a:p>
        </p:txBody>
      </p:sp>
      <p:sp>
        <p:nvSpPr>
          <p:cNvPr id="108" name="오른쪽 화살표 107"/>
          <p:cNvSpPr/>
          <p:nvPr/>
        </p:nvSpPr>
        <p:spPr>
          <a:xfrm>
            <a:off x="7055126" y="5581571"/>
            <a:ext cx="600452" cy="514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/>
          <p:cNvGrpSpPr/>
          <p:nvPr/>
        </p:nvGrpSpPr>
        <p:grpSpPr>
          <a:xfrm>
            <a:off x="8246321" y="5134487"/>
            <a:ext cx="1793407" cy="1242538"/>
            <a:chOff x="8207924" y="5427285"/>
            <a:chExt cx="1186300" cy="821912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207924" y="5427285"/>
              <a:ext cx="1186300" cy="821912"/>
            </a:xfrm>
            <a:prstGeom prst="rect">
              <a:avLst/>
            </a:prstGeom>
          </p:spPr>
        </p:pic>
        <p:pic>
          <p:nvPicPr>
            <p:cNvPr id="110" name="Picture 12" descr="Map, Pin, Point Icon With PNG And Vector #167164 - PNG Images - PNGio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5691" y="5700130"/>
              <a:ext cx="290765" cy="21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" name="TextBox 111"/>
          <p:cNvSpPr txBox="1"/>
          <p:nvPr/>
        </p:nvSpPr>
        <p:spPr>
          <a:xfrm>
            <a:off x="3460872" y="5010548"/>
            <a:ext cx="359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mtClean="0"/>
              <a:t>취향 기반 모델을 통한 위치 검색</a:t>
            </a:r>
            <a:endParaRPr lang="ko-KR" altLang="en-US" b="1"/>
          </a:p>
        </p:txBody>
      </p:sp>
      <p:sp>
        <p:nvSpPr>
          <p:cNvPr id="114" name="TextBox 113"/>
          <p:cNvSpPr txBox="1"/>
          <p:nvPr/>
        </p:nvSpPr>
        <p:spPr>
          <a:xfrm>
            <a:off x="9578545" y="5335992"/>
            <a:ext cx="1214473" cy="60016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휠체어 타고 반려동물 출입 가능한 비건 카페</a:t>
            </a:r>
            <a:endParaRPr lang="ko-KR" altLang="en-US"/>
          </a:p>
        </p:txBody>
      </p:sp>
      <p:sp>
        <p:nvSpPr>
          <p:cNvPr id="115" name="TextBox 114"/>
          <p:cNvSpPr txBox="1"/>
          <p:nvPr/>
        </p:nvSpPr>
        <p:spPr>
          <a:xfrm>
            <a:off x="8566713" y="637244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장소 추천</a:t>
            </a:r>
            <a:endParaRPr lang="ko-KR" altLang="en-US" b="1"/>
          </a:p>
        </p:txBody>
      </p:sp>
      <p:sp>
        <p:nvSpPr>
          <p:cNvPr id="116" name="TextBox 115"/>
          <p:cNvSpPr txBox="1"/>
          <p:nvPr/>
        </p:nvSpPr>
        <p:spPr>
          <a:xfrm>
            <a:off x="8329742" y="235519"/>
            <a:ext cx="328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mtClean="0"/>
              <a:t>사용자 취향 기반 점진적 학습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821962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99</Words>
  <Application>Microsoft Office PowerPoint</Application>
  <PresentationFormat>와이드스크린</PresentationFormat>
  <Paragraphs>21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pius.lee</dc:creator>
  <cp:lastModifiedBy>pius.lee</cp:lastModifiedBy>
  <cp:revision>10</cp:revision>
  <dcterms:created xsi:type="dcterms:W3CDTF">2021-04-16T02:04:09Z</dcterms:created>
  <dcterms:modified xsi:type="dcterms:W3CDTF">2021-04-16T03:24:41Z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D:\pius.lee\Documents\PLOT.pptx</vt:lpwstr>
  </property>
</Properties>
</file>